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41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2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43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1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17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41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15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55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09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8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25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7B40-8D48-4BDB-916F-7AFE0F0F0741}" type="datetimeFigureOut">
              <a:rPr lang="uk-UA" smtClean="0"/>
              <a:t>12.07.2023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26C7-F5DA-4304-8268-731AFB0D9D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5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90267"/>
              </p:ext>
            </p:extLst>
          </p:nvPr>
        </p:nvGraphicFramePr>
        <p:xfrm>
          <a:off x="1429786" y="2143794"/>
          <a:ext cx="9332428" cy="468252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856538"/>
                <a:gridCol w="3475890"/>
              </a:tblGrid>
              <a:tr h="326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Етап</a:t>
                      </a:r>
                      <a:r>
                        <a:rPr lang="ru-RU" sz="1600" dirty="0">
                          <a:effectLst/>
                        </a:rPr>
                        <a:t>и</a:t>
                      </a:r>
                      <a:r>
                        <a:rPr lang="uk-UA" sz="1600" dirty="0">
                          <a:effectLst/>
                        </a:rPr>
                        <a:t> вступної </a:t>
                      </a:r>
                      <a:r>
                        <a:rPr lang="uk-UA" sz="1600" dirty="0" smtClean="0">
                          <a:effectLst/>
                        </a:rPr>
                        <a:t>кампанії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uk-UA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</a:rPr>
                        <a:t>Бакалаврат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Основна сесія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Реєстрація заяв на участь у співбесіді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03 – 25 липня (до 18:00)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Реєстрація заяв вступників за результатами НМТ</a:t>
                      </a:r>
                      <a:endParaRPr lang="uk-UA" sz="16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19 – 31 липня (до 18:00)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Строки проведення співбесід</a:t>
                      </a:r>
                      <a:endParaRPr lang="uk-UA" sz="16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 31 липня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98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Формування рейтингових списків вступників, надання рекомендацій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до зарахування та оприлюднення списку рекомендованих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03 серпня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4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  Виконання вступниками, які отримали рекомендації, вимог до зарахування</a:t>
                      </a:r>
                      <a:endParaRPr lang="uk-UA" sz="16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до 29 серпня (до 18:00)</a:t>
                      </a:r>
                      <a:endParaRPr lang="uk-UA" sz="16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Терміни зарахування вступників</a:t>
                      </a:r>
                      <a:endParaRPr lang="uk-UA" sz="16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 30 серпня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6" y="-45828"/>
            <a:ext cx="9332428" cy="218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277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6071"/>
            <a:ext cx="7306205" cy="4181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2" y="2770476"/>
            <a:ext cx="7266708" cy="4087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75" y="0"/>
            <a:ext cx="2767125" cy="2770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672833" cy="2676071"/>
          </a:xfrm>
          <a:prstGeom prst="rect">
            <a:avLst/>
          </a:prstGeom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23761"/>
              </p:ext>
            </p:extLst>
          </p:nvPr>
        </p:nvGraphicFramePr>
        <p:xfrm>
          <a:off x="1951156" y="1983072"/>
          <a:ext cx="8392795" cy="42875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20695"/>
                <a:gridCol w="895350"/>
                <a:gridCol w="895350"/>
                <a:gridCol w="895350"/>
                <a:gridCol w="895350"/>
                <a:gridCol w="895350"/>
                <a:gridCol w="895350"/>
              </a:tblGrid>
              <a:tr h="4851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Етап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uk-UA" sz="1400" dirty="0">
                          <a:effectLst/>
                        </a:rPr>
                        <a:t> вступної </a:t>
                      </a:r>
                      <a:r>
                        <a:rPr lang="uk-UA" sz="1400" dirty="0" smtClean="0">
                          <a:effectLst/>
                        </a:rPr>
                        <a:t>кампанії </a:t>
                      </a:r>
                      <a:br>
                        <a:rPr lang="uk-UA" sz="1400" dirty="0" smtClean="0">
                          <a:effectLst/>
                        </a:rPr>
                      </a:br>
                      <a:r>
                        <a:rPr lang="uk-UA" sz="1400" dirty="0" err="1" smtClean="0">
                          <a:effectLst/>
                        </a:rPr>
                        <a:t>Бакалаврат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Чергові сесії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851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Реєстрація заяв вступників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01.09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15.09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29.09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12.10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13.10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01.11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14.11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15.11–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Строки проведення співбесід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14.09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28.09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12.10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26.10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14.11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28.11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Формування рейтингових списків вступників, надання рекомендацій до зарахування та оприлюднення списку рекомендованих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29.09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Виконання вступниками, які отримали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рекомендації, вимог до зарахування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17.09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01.10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16.10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29.10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16.11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29.11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Терміни зарахування вступників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18.09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02.10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30.11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33" y="0"/>
            <a:ext cx="6949440" cy="19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161"/>
            <a:ext cx="12192000" cy="63698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3" y="1152747"/>
            <a:ext cx="8720489" cy="582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38266"/>
              </p:ext>
            </p:extLst>
          </p:nvPr>
        </p:nvGraphicFramePr>
        <p:xfrm>
          <a:off x="3388093" y="3209991"/>
          <a:ext cx="8803907" cy="358866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24866"/>
                <a:gridCol w="3279041"/>
              </a:tblGrid>
              <a:tr h="312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Етап</a:t>
                      </a:r>
                      <a:r>
                        <a:rPr lang="ru-RU" sz="1600" dirty="0">
                          <a:effectLst/>
                        </a:rPr>
                        <a:t>и</a:t>
                      </a:r>
                      <a:r>
                        <a:rPr lang="uk-UA" sz="1600" dirty="0">
                          <a:effectLst/>
                        </a:rPr>
                        <a:t> вступної </a:t>
                      </a:r>
                      <a:r>
                        <a:rPr lang="uk-UA" sz="1600" dirty="0" smtClean="0">
                          <a:effectLst/>
                        </a:rPr>
                        <a:t>кампанії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Магістратура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Основна сесія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Реєстрація заяв на участь у співбесіді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31 </a:t>
                      </a:r>
                      <a:r>
                        <a:rPr lang="ru-RU" sz="1600" dirty="0" err="1" smtClean="0">
                          <a:effectLst/>
                        </a:rPr>
                        <a:t>липня</a:t>
                      </a:r>
                      <a:r>
                        <a:rPr lang="ru-RU" sz="1600" dirty="0" smtClean="0">
                          <a:effectLst/>
                        </a:rPr>
                        <a:t> – 21 </a:t>
                      </a:r>
                      <a:r>
                        <a:rPr lang="ru-RU" sz="1600" dirty="0" err="1" smtClean="0">
                          <a:effectLst/>
                        </a:rPr>
                        <a:t>серпня</a:t>
                      </a:r>
                      <a:r>
                        <a:rPr lang="ru-RU" sz="1600" dirty="0" smtClean="0">
                          <a:effectLst/>
                        </a:rPr>
                        <a:t> (до 18:00)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Строки проведення співбесід замість ЄВІ, фахові іспити, фахові</a:t>
                      </a:r>
                      <a:r>
                        <a:rPr lang="uk-UA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іспити замість ЄФВВ 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17 – 28 липня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Формування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рейтингових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списків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вступників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надання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рекомендацій</a:t>
                      </a:r>
                      <a:r>
                        <a:rPr lang="ru-RU" sz="1600" dirty="0" smtClean="0">
                          <a:effectLst/>
                        </a:rPr>
                        <a:t> до </a:t>
                      </a:r>
                      <a:r>
                        <a:rPr lang="ru-RU" sz="1600" dirty="0" err="1" smtClean="0">
                          <a:effectLst/>
                        </a:rPr>
                        <a:t>зарахування</a:t>
                      </a:r>
                      <a:r>
                        <a:rPr lang="ru-RU" sz="1600" dirty="0" smtClean="0">
                          <a:effectLst/>
                        </a:rPr>
                        <a:t> та </a:t>
                      </a:r>
                      <a:r>
                        <a:rPr lang="ru-RU" sz="1600" dirty="0" err="1" smtClean="0">
                          <a:effectLst/>
                        </a:rPr>
                        <a:t>оприлюднення</a:t>
                      </a:r>
                      <a:r>
                        <a:rPr lang="ru-RU" sz="1600" dirty="0" smtClean="0">
                          <a:effectLst/>
                        </a:rPr>
                        <a:t> списку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рекомендованих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до 26 серпня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8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Виконання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вступниками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які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отримали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рекомендації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вимог</a:t>
                      </a:r>
                      <a:r>
                        <a:rPr lang="ru-RU" sz="1600" dirty="0" smtClean="0">
                          <a:effectLst/>
                        </a:rPr>
                        <a:t> до </a:t>
                      </a:r>
                      <a:r>
                        <a:rPr lang="ru-RU" sz="1600" dirty="0" err="1" smtClean="0">
                          <a:effectLst/>
                        </a:rPr>
                        <a:t>зарахування</a:t>
                      </a:r>
                      <a:r>
                        <a:rPr lang="uk-UA" sz="1600" dirty="0" smtClean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до 29 </a:t>
                      </a:r>
                      <a:r>
                        <a:rPr lang="ru-RU" sz="1600" dirty="0" err="1" smtClean="0"/>
                        <a:t>серпня</a:t>
                      </a:r>
                      <a:r>
                        <a:rPr lang="ru-RU" sz="1600" dirty="0" smtClean="0"/>
                        <a:t> (до 18:00)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Терміни зарахування вступників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 30 серпня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24" y="488161"/>
            <a:ext cx="6997567" cy="26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1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161"/>
            <a:ext cx="12192000" cy="63698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3" y="1152747"/>
            <a:ext cx="8720489" cy="582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24" y="488161"/>
            <a:ext cx="6997567" cy="2662489"/>
          </a:xfrm>
          <a:prstGeom prst="rect">
            <a:avLst/>
          </a:prstGeom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12305"/>
              </p:ext>
            </p:extLst>
          </p:nvPr>
        </p:nvGraphicFramePr>
        <p:xfrm>
          <a:off x="3821232" y="2387065"/>
          <a:ext cx="8370768" cy="447093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12768"/>
                <a:gridCol w="893000"/>
                <a:gridCol w="893000"/>
                <a:gridCol w="893000"/>
                <a:gridCol w="893000"/>
                <a:gridCol w="893000"/>
                <a:gridCol w="893000"/>
              </a:tblGrid>
              <a:tr h="5058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Етап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uk-UA" sz="1400" dirty="0">
                          <a:effectLst/>
                        </a:rPr>
                        <a:t> вступної </a:t>
                      </a:r>
                      <a:r>
                        <a:rPr lang="uk-UA" sz="1400" dirty="0" smtClean="0">
                          <a:effectLst/>
                        </a:rPr>
                        <a:t>кампанії </a:t>
                      </a:r>
                      <a:br>
                        <a:rPr lang="uk-UA" sz="1400" dirty="0" smtClean="0">
                          <a:effectLst/>
                        </a:rPr>
                      </a:br>
                      <a:r>
                        <a:rPr lang="uk-UA" sz="1400" dirty="0" smtClean="0">
                          <a:effectLst/>
                        </a:rPr>
                        <a:t>Магістратура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Чергові сесії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058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9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Реєстрація заяв вступників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01.09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14.09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15.09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29.09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12.10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13.10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01.11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14.11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15.11–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Строки проведення співбесід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14.09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28.09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12.10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26.10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14.11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28.11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9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Формування рейтингових списків вступників, надання рекомендацій до зарахування та оприлюднення списку рекомендованих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29.09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7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Виконання вступниками, які отримали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рекомендації, вимог до зарахування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17.09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01.10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16.10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29.10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16.11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29.11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Терміни зарахування вступників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18.09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02.10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30.10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17.11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30.11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46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2932" cy="44073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72" y="2290812"/>
            <a:ext cx="6842428" cy="456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76" y="-67379"/>
            <a:ext cx="7624344" cy="290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28072"/>
              </p:ext>
            </p:extLst>
          </p:nvPr>
        </p:nvGraphicFramePr>
        <p:xfrm>
          <a:off x="0" y="2751367"/>
          <a:ext cx="8085221" cy="40141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255066"/>
                <a:gridCol w="2830155"/>
              </a:tblGrid>
              <a:tr h="546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Етап</a:t>
                      </a:r>
                      <a:r>
                        <a:rPr lang="ru-RU" sz="1600" dirty="0">
                          <a:effectLst/>
                        </a:rPr>
                        <a:t>и</a:t>
                      </a:r>
                      <a:r>
                        <a:rPr lang="uk-UA" sz="1600" dirty="0">
                          <a:effectLst/>
                        </a:rPr>
                        <a:t> вступної </a:t>
                      </a:r>
                      <a:r>
                        <a:rPr lang="uk-UA" sz="1600" dirty="0" smtClean="0">
                          <a:effectLst/>
                        </a:rPr>
                        <a:t>кампанії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Друга вища освіта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Основна сесія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Реєстрація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заяв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вступників</a:t>
                      </a:r>
                      <a:r>
                        <a:rPr lang="ru-RU" sz="1600" dirty="0" smtClean="0"/>
                        <a:t> для </a:t>
                      </a:r>
                      <a:r>
                        <a:rPr lang="ru-RU" sz="1600" dirty="0" err="1" smtClean="0"/>
                        <a:t>участі</a:t>
                      </a:r>
                      <a:r>
                        <a:rPr lang="ru-RU" sz="1600" dirty="0" smtClean="0"/>
                        <a:t> в конкурсному </a:t>
                      </a:r>
                      <a:r>
                        <a:rPr lang="ru-RU" sz="1600" dirty="0" err="1" smtClean="0"/>
                        <a:t>відборі</a:t>
                      </a:r>
                      <a:r>
                        <a:rPr lang="ru-RU" sz="1600" dirty="0" smtClean="0"/>
                        <a:t> 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31 </a:t>
                      </a:r>
                      <a:r>
                        <a:rPr lang="ru-RU" sz="1600" dirty="0" err="1" smtClean="0">
                          <a:effectLst/>
                        </a:rPr>
                        <a:t>липня</a:t>
                      </a:r>
                      <a:r>
                        <a:rPr lang="ru-RU" sz="1600" dirty="0" smtClean="0">
                          <a:effectLst/>
                        </a:rPr>
                        <a:t> – 21 </a:t>
                      </a:r>
                      <a:r>
                        <a:rPr lang="ru-RU" sz="1600" dirty="0" err="1" smtClean="0">
                          <a:effectLst/>
                        </a:rPr>
                        <a:t>серпня</a:t>
                      </a:r>
                      <a:r>
                        <a:rPr lang="ru-RU" sz="1600" dirty="0" smtClean="0">
                          <a:effectLst/>
                        </a:rPr>
                        <a:t> (до 18:00)</a:t>
                      </a: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Вступні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випробування</a:t>
                      </a:r>
                      <a:r>
                        <a:rPr lang="ru-RU" sz="1600" dirty="0" smtClean="0"/>
                        <a:t> у ВНЗ «НАУ» 1. </a:t>
                      </a:r>
                      <a:r>
                        <a:rPr lang="ru-RU" sz="1600" dirty="0" err="1" smtClean="0"/>
                        <a:t>Співбесіда</a:t>
                      </a:r>
                      <a:r>
                        <a:rPr lang="ru-RU" sz="1600" dirty="0" smtClean="0"/>
                        <a:t> з </a:t>
                      </a:r>
                      <a:r>
                        <a:rPr lang="ru-RU" sz="1600" dirty="0" err="1" smtClean="0"/>
                        <a:t>іноземної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мови</a:t>
                      </a:r>
                      <a:r>
                        <a:rPr lang="ru-RU" sz="1600" dirty="0" smtClean="0"/>
                        <a:t> (за </a:t>
                      </a:r>
                      <a:r>
                        <a:rPr lang="ru-RU" sz="1600" dirty="0" err="1" smtClean="0"/>
                        <a:t>вибором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вступника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приймаються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результати</a:t>
                      </a:r>
                      <a:r>
                        <a:rPr lang="ru-RU" sz="1600" dirty="0" smtClean="0"/>
                        <a:t> ЄВІ) 2. </a:t>
                      </a:r>
                      <a:r>
                        <a:rPr lang="ru-RU" sz="1600" dirty="0" err="1" smtClean="0"/>
                        <a:t>Фаховий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іспит</a:t>
                      </a:r>
                      <a:r>
                        <a:rPr lang="ru-RU" sz="1600" dirty="0" smtClean="0"/>
                        <a:t> (за </a:t>
                      </a:r>
                      <a:r>
                        <a:rPr lang="ru-RU" sz="1600" dirty="0" err="1" smtClean="0"/>
                        <a:t>вибором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вступника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приймаються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результати</a:t>
                      </a:r>
                      <a:r>
                        <a:rPr lang="ru-RU" sz="1600" dirty="0" smtClean="0"/>
                        <a:t> ЄФВВ) 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до 25 серпня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0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Формування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рейтингових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списків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вступників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надання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рекомендацій</a:t>
                      </a:r>
                      <a:r>
                        <a:rPr lang="ru-RU" sz="1600" dirty="0" smtClean="0"/>
                        <a:t> до </a:t>
                      </a:r>
                      <a:r>
                        <a:rPr lang="ru-RU" sz="1600" dirty="0" err="1" smtClean="0"/>
                        <a:t>зарахування</a:t>
                      </a:r>
                      <a:r>
                        <a:rPr lang="ru-RU" sz="1600" dirty="0" smtClean="0"/>
                        <a:t> та </a:t>
                      </a:r>
                      <a:r>
                        <a:rPr lang="ru-RU" sz="1600" dirty="0" err="1" smtClean="0"/>
                        <a:t>оприлюднення</a:t>
                      </a:r>
                      <a:r>
                        <a:rPr lang="ru-RU" sz="1600" dirty="0" smtClean="0"/>
                        <a:t> списку </a:t>
                      </a:r>
                      <a:r>
                        <a:rPr lang="ru-RU" sz="1600" dirty="0" err="1" smtClean="0"/>
                        <a:t>рекомендованих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до 26 серпня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1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Виконання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вступниками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які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отримали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рекомендації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вимог</a:t>
                      </a:r>
                      <a:r>
                        <a:rPr lang="ru-RU" sz="1600" dirty="0" smtClean="0"/>
                        <a:t> до </a:t>
                      </a:r>
                      <a:r>
                        <a:rPr lang="ru-RU" sz="1600" dirty="0" err="1" smtClean="0"/>
                        <a:t>зарахування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до 29 </a:t>
                      </a:r>
                      <a:r>
                        <a:rPr lang="ru-RU" sz="1600" dirty="0" err="1" smtClean="0"/>
                        <a:t>серпня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Терміни зарахування вступників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 30 серпня</a:t>
                      </a:r>
                      <a:endParaRPr lang="uk-UA" sz="16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98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2932" cy="44073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72" y="2290812"/>
            <a:ext cx="6842428" cy="4567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76" y="-67379"/>
            <a:ext cx="7624344" cy="290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39729"/>
              </p:ext>
            </p:extLst>
          </p:nvPr>
        </p:nvGraphicFramePr>
        <p:xfrm>
          <a:off x="0" y="2387064"/>
          <a:ext cx="6872438" cy="447093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37721"/>
                <a:gridCol w="1078239"/>
                <a:gridCol w="1078239"/>
                <a:gridCol w="1078239"/>
              </a:tblGrid>
              <a:tr h="5058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Етап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uk-UA" sz="1400" dirty="0">
                          <a:effectLst/>
                        </a:rPr>
                        <a:t> вступної </a:t>
                      </a:r>
                      <a:r>
                        <a:rPr lang="uk-UA" sz="1400" dirty="0" smtClean="0">
                          <a:effectLst/>
                        </a:rPr>
                        <a:t>кампанії </a:t>
                      </a:r>
                      <a:br>
                        <a:rPr lang="uk-UA" sz="1400" dirty="0" smtClean="0">
                          <a:effectLst/>
                        </a:rPr>
                      </a:br>
                      <a:r>
                        <a:rPr lang="uk-UA" sz="1400" dirty="0" smtClean="0">
                          <a:effectLst/>
                        </a:rPr>
                        <a:t>Магістратура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Чергові сесії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0589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9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Реєстрація заяв вступників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22.08 – 27.09 (до 18:00) 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28.09 – 25.10 (до 18:00)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26.10 – 27.11 (до 18:00) 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Строки проведення співбесід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28.09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26.10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28.11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9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Формування рейтингових списків вступників, надання рекомендацій до зарахування та оприлюднення списку рекомендованих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29.09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27.10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29.11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7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Виконання вступниками, які отримали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рекомендації, вимог до зарахування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01.10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29.10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29.11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Терміни зарахування вступників</a:t>
                      </a:r>
                      <a:endParaRPr lang="uk-UA" sz="140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02.10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30.10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до 30.11</a:t>
                      </a:r>
                      <a:endParaRPr lang="uk-UA" sz="1400" dirty="0">
                        <a:effectLst/>
                        <a:latin typeface="Sitka Heading" panose="02000505000000020004" pitchFamily="2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50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538</Words>
  <Application>Microsoft Office PowerPoint</Application>
  <PresentationFormat>Широкий екран</PresentationFormat>
  <Paragraphs>188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Sitka Heading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9</cp:revision>
  <dcterms:created xsi:type="dcterms:W3CDTF">2023-07-12T11:30:19Z</dcterms:created>
  <dcterms:modified xsi:type="dcterms:W3CDTF">2023-07-12T12:13:31Z</dcterms:modified>
</cp:coreProperties>
</file>